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8"/>
  </p:notesMasterIdLst>
  <p:sldIdLst>
    <p:sldId id="256" r:id="rId2"/>
    <p:sldId id="293" r:id="rId3"/>
    <p:sldId id="294" r:id="rId4"/>
    <p:sldId id="262" r:id="rId5"/>
    <p:sldId id="268" r:id="rId6"/>
    <p:sldId id="285" r:id="rId7"/>
    <p:sldId id="286" r:id="rId8"/>
    <p:sldId id="264" r:id="rId9"/>
    <p:sldId id="288" r:id="rId10"/>
    <p:sldId id="289" r:id="rId11"/>
    <p:sldId id="290" r:id="rId12"/>
    <p:sldId id="291" r:id="rId13"/>
    <p:sldId id="265" r:id="rId14"/>
    <p:sldId id="292" r:id="rId15"/>
    <p:sldId id="275" r:id="rId16"/>
    <p:sldId id="272" r:id="rId17"/>
    <p:sldId id="295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творческое воображение (креативность)</c:v>
                </c:pt>
                <c:pt idx="1">
                  <c:v>критичность мышления</c:v>
                </c:pt>
                <c:pt idx="2">
                  <c:v>способность комбинировать и преобразовывать</c:v>
                </c:pt>
                <c:pt idx="3">
                  <c:v>умение задавать вопросы</c:v>
                </c:pt>
                <c:pt idx="4">
                  <c:v>умение делать самостоятельные выводы</c:v>
                </c:pt>
                <c:pt idx="5">
                  <c:v>интерес к конструированию, моделированию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</c:v>
                </c:pt>
                <c:pt idx="1">
                  <c:v>52</c:v>
                </c:pt>
                <c:pt idx="2">
                  <c:v>57</c:v>
                </c:pt>
                <c:pt idx="3">
                  <c:v>51</c:v>
                </c:pt>
                <c:pt idx="4">
                  <c:v>53</c:v>
                </c:pt>
                <c:pt idx="5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творческое воображение (креативность)</c:v>
                </c:pt>
                <c:pt idx="1">
                  <c:v>критичность мышления</c:v>
                </c:pt>
                <c:pt idx="2">
                  <c:v>способность комбинировать и преобразовывать</c:v>
                </c:pt>
                <c:pt idx="3">
                  <c:v>умение задавать вопросы</c:v>
                </c:pt>
                <c:pt idx="4">
                  <c:v>умение делать самостоятельные выводы</c:v>
                </c:pt>
                <c:pt idx="5">
                  <c:v>интерес к конструированию, моделированию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творческое воображение (креативность)</c:v>
                </c:pt>
                <c:pt idx="1">
                  <c:v>критичность мышления</c:v>
                </c:pt>
                <c:pt idx="2">
                  <c:v>способность комбинировать и преобразовывать</c:v>
                </c:pt>
                <c:pt idx="3">
                  <c:v>умение задавать вопросы</c:v>
                </c:pt>
                <c:pt idx="4">
                  <c:v>умение делать самостоятельные выводы</c:v>
                </c:pt>
                <c:pt idx="5">
                  <c:v>интерес к конструированию, моделированию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930128"/>
        <c:axId val="267930520"/>
        <c:axId val="0"/>
      </c:bar3DChart>
      <c:catAx>
        <c:axId val="26793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  <a:ea typeface="+mn-ea"/>
                <a:cs typeface="+mn-cs"/>
              </a:defRPr>
            </a:pPr>
            <a:endParaRPr lang="ru-RU"/>
          </a:p>
        </c:txPr>
        <c:crossAx val="267930520"/>
        <c:crosses val="autoZero"/>
        <c:auto val="1"/>
        <c:lblAlgn val="ctr"/>
        <c:lblOffset val="100"/>
        <c:noMultiLvlLbl val="0"/>
      </c:catAx>
      <c:valAx>
        <c:axId val="26793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3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творческое воображение (креативность)</c:v>
                </c:pt>
                <c:pt idx="1">
                  <c:v>критичность мышления</c:v>
                </c:pt>
                <c:pt idx="2">
                  <c:v>способность комбинировать и преобразовывать</c:v>
                </c:pt>
                <c:pt idx="3">
                  <c:v>умение задавать вопросы</c:v>
                </c:pt>
                <c:pt idx="4">
                  <c:v>умение делать самостоятельные выводы</c:v>
                </c:pt>
                <c:pt idx="5">
                  <c:v>интерес к конструированию, моделированию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</c:v>
                </c:pt>
                <c:pt idx="1">
                  <c:v>52</c:v>
                </c:pt>
                <c:pt idx="2">
                  <c:v>57</c:v>
                </c:pt>
                <c:pt idx="3">
                  <c:v>51</c:v>
                </c:pt>
                <c:pt idx="4">
                  <c:v>53</c:v>
                </c:pt>
                <c:pt idx="5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творческое воображение (креативность)</c:v>
                </c:pt>
                <c:pt idx="1">
                  <c:v>критичность мышления</c:v>
                </c:pt>
                <c:pt idx="2">
                  <c:v>способность комбинировать и преобразовывать</c:v>
                </c:pt>
                <c:pt idx="3">
                  <c:v>умение задавать вопросы</c:v>
                </c:pt>
                <c:pt idx="4">
                  <c:v>умение делать самостоятельные выводы</c:v>
                </c:pt>
                <c:pt idx="5">
                  <c:v>интерес к конструированию, моделированию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</c:v>
                </c:pt>
                <c:pt idx="1">
                  <c:v>70</c:v>
                </c:pt>
                <c:pt idx="2">
                  <c:v>80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творческое воображение (креативность)</c:v>
                </c:pt>
                <c:pt idx="1">
                  <c:v>критичность мышления</c:v>
                </c:pt>
                <c:pt idx="2">
                  <c:v>способность комбинировать и преобразовывать</c:v>
                </c:pt>
                <c:pt idx="3">
                  <c:v>умение задавать вопросы</c:v>
                </c:pt>
                <c:pt idx="4">
                  <c:v>умение делать самостоятельные выводы</c:v>
                </c:pt>
                <c:pt idx="5">
                  <c:v>интерес к конструированию, моделированию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6584136"/>
        <c:axId val="306577864"/>
        <c:axId val="0"/>
      </c:bar3DChart>
      <c:catAx>
        <c:axId val="30658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  <a:ea typeface="+mn-ea"/>
                <a:cs typeface="+mn-cs"/>
              </a:defRPr>
            </a:pPr>
            <a:endParaRPr lang="ru-RU"/>
          </a:p>
        </c:txPr>
        <c:crossAx val="306577864"/>
        <c:crosses val="autoZero"/>
        <c:auto val="1"/>
        <c:lblAlgn val="ctr"/>
        <c:lblOffset val="100"/>
        <c:noMultiLvlLbl val="0"/>
      </c:catAx>
      <c:valAx>
        <c:axId val="30657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33390748031494"/>
          <c:y val="0.93563140159747771"/>
          <c:w val="0.3010196850393701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0.2314</cdr:x>
      <cdr:y>0.36323</cdr:y>
    </cdr:from>
    <cdr:to>
      <cdr:x>0.2852</cdr:x>
      <cdr:y>0.40481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580" y="1792565"/>
          <a:ext cx="513715" cy="205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0.35398</cdr:x>
      <cdr:y>0.351</cdr:y>
    </cdr:from>
    <cdr:to>
      <cdr:x>0.41757</cdr:x>
      <cdr:y>0.40481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0046" y="1732209"/>
          <a:ext cx="607195" cy="26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0.46903</cdr:x>
      <cdr:y>0.351</cdr:y>
    </cdr:from>
    <cdr:to>
      <cdr:x>0.52283</cdr:x>
      <cdr:y>0.40481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78611" y="1732209"/>
          <a:ext cx="513714" cy="26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0.60161</cdr:x>
      <cdr:y>0.36257</cdr:y>
    </cdr:from>
    <cdr:to>
      <cdr:x>0.63983</cdr:x>
      <cdr:y>0.41955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44489" y="1789314"/>
          <a:ext cx="364997" cy="281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0.71725</cdr:x>
      <cdr:y>0.33231</cdr:y>
    </cdr:from>
    <cdr:to>
      <cdr:x>0.75508</cdr:x>
      <cdr:y>0.38511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48734" y="1639978"/>
          <a:ext cx="361269" cy="260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0.85738</cdr:x>
      <cdr:y>0.28831</cdr:y>
    </cdr:from>
    <cdr:to>
      <cdr:x>0.97361</cdr:x>
      <cdr:y>0.47777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45357" y="13914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0.83885</cdr:x>
      <cdr:y>0.28007</cdr:y>
    </cdr:from>
    <cdr:to>
      <cdr:x>0.87966</cdr:x>
      <cdr:y>0.33428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09844" y="1382170"/>
          <a:ext cx="389688" cy="267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81%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FCC71-7E75-420E-BCBB-EE0253EED2B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CF4F-F890-4ED5-9F2C-6933F3211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6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CF4F-F890-4ED5-9F2C-6933F321178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5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CF4F-F890-4ED5-9F2C-6933F32117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3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7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8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4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2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4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6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D46C-5D17-4BF7-A77E-2A4E543F474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9A33-04BE-4D12-95DE-44C18916A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5130" y="1221897"/>
            <a:ext cx="10283687" cy="2039194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недрение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– технологии в образовательное пространство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развития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способностей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научно-техническое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9" y="3429000"/>
            <a:ext cx="4241714" cy="2799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26860" y="4042563"/>
            <a:ext cx="590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«Расскажи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и я забуду,</a:t>
            </a:r>
          </a:p>
          <a:p>
            <a:pPr lvl="0"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покажи – и я запомню,</a:t>
            </a:r>
          </a:p>
          <a:p>
            <a:pPr lvl="0"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дай попробовать – и я пойму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»</a:t>
            </a:r>
          </a:p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(Конфуций)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6035" y="164556"/>
            <a:ext cx="9342781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SzPct val="125000"/>
              <a:defRPr/>
            </a:pPr>
            <a:r>
              <a:rPr lang="ru-RU" b="1" kern="0" cap="all" dirty="0">
                <a:solidFill>
                  <a:schemeClr val="accent6">
                    <a:lumMod val="50000"/>
                  </a:schemeClr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</a:rPr>
              <a:t>Муниципальное дошкольное образовательное бюджетное учреждение </a:t>
            </a:r>
            <a:endParaRPr lang="en-US" b="1" kern="0" cap="all" dirty="0">
              <a:solidFill>
                <a:schemeClr val="accent6">
                  <a:lumMod val="50000"/>
                </a:schemeClr>
              </a:solidFill>
              <a:effectLst>
                <a:outerShdw blurRad="127000" dist="38100" dir="2700000" algn="tl">
                  <a:srgbClr val="000000">
                    <a:alpha val="33000"/>
                  </a:srgbClr>
                </a:outerShdw>
              </a:effectLst>
              <a:latin typeface="Tw Cen MT" panose="020B0602020104020603"/>
            </a:endParaRPr>
          </a:p>
          <a:p>
            <a:pPr lvl="0" algn="ctr">
              <a:spcBef>
                <a:spcPts val="1000"/>
              </a:spcBef>
              <a:buSzPct val="125000"/>
              <a:defRPr/>
            </a:pPr>
            <a:r>
              <a:rPr lang="ru-RU" b="1" kern="0" cap="all" dirty="0">
                <a:solidFill>
                  <a:schemeClr val="accent6">
                    <a:lumMod val="50000"/>
                  </a:schemeClr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</a:rPr>
              <a:t>«Центр развития ребенка – детский сад №24 «Улыбка»</a:t>
            </a:r>
          </a:p>
        </p:txBody>
      </p:sp>
    </p:spTree>
    <p:extLst>
      <p:ext uri="{BB962C8B-B14F-4D97-AF65-F5344CB8AC3E}">
        <p14:creationId xmlns:p14="http://schemas.microsoft.com/office/powerpoint/2010/main" val="28138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0" y="137163"/>
            <a:ext cx="4572000" cy="2471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Этапы реализации проекта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70"/>
            <a:ext cx="1788337" cy="9017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52864"/>
              </p:ext>
            </p:extLst>
          </p:nvPr>
        </p:nvGraphicFramePr>
        <p:xfrm>
          <a:off x="1472749" y="487155"/>
          <a:ext cx="10573477" cy="62491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28640"/>
                <a:gridCol w="4860389"/>
                <a:gridCol w="2984448"/>
              </a:tblGrid>
              <a:tr h="302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Наименование этапа</a:t>
                      </a:r>
                      <a:endParaRPr lang="ru-RU" sz="105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Мероприятия</a:t>
                      </a:r>
                      <a:endParaRPr lang="ru-RU" sz="105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marL="228600" indent="-228600" algn="ctr">
                        <a:buNone/>
                      </a:pPr>
                      <a:r>
                        <a:rPr kumimoji="0"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Контрольные точки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</a:tr>
              <a:tr h="1256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en-US" sz="1050" dirty="0" smtClean="0">
                          <a:latin typeface="Book Antiqua" pitchFamily="18" charset="0"/>
                        </a:rPr>
                        <a:t>I</a:t>
                      </a:r>
                      <a:r>
                        <a:rPr lang="en-US" sz="105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этап</a:t>
                      </a:r>
                    </a:p>
                    <a:p>
                      <a:pPr algn="just"/>
                      <a:r>
                        <a:rPr lang="en-US" sz="1050" baseline="0" dirty="0" smtClean="0">
                          <a:latin typeface="Book Antiqua" pitchFamily="18" charset="0"/>
                        </a:rPr>
                        <a:t>(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подготовительный)</a:t>
                      </a:r>
                    </a:p>
                    <a:p>
                      <a:pPr algn="just"/>
                      <a:r>
                        <a:rPr lang="ru-RU" sz="1050" baseline="0" dirty="0" smtClean="0">
                          <a:latin typeface="Book Antiqua" pitchFamily="18" charset="0"/>
                        </a:rPr>
                        <a:t>ДИАГНОСТИЧЕСКИЙ</a:t>
                      </a:r>
                      <a:endParaRPr lang="ru-RU" sz="1050" dirty="0">
                        <a:latin typeface="Book Antiqua" pitchFamily="18" charset="0"/>
                      </a:endParaRPr>
                    </a:p>
                    <a:p>
                      <a:pPr algn="just"/>
                      <a:r>
                        <a:rPr lang="ru-RU" sz="1050" dirty="0" smtClean="0">
                          <a:latin typeface="Book Antiqua" pitchFamily="18" charset="0"/>
                        </a:rPr>
                        <a:t>(май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- 2020- 21 гг.) </a:t>
                      </a:r>
                      <a:endParaRPr lang="ru-RU" sz="105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1050" dirty="0" smtClean="0">
                          <a:latin typeface="Book Antiqua" pitchFamily="18" charset="0"/>
                        </a:rPr>
                        <a:t>Изучение материалов по теме проекта. Мониторинг кадрового потенциала.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Повышение квалификации педагогического коллектива.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Мониторинг образовательных потребностей. Определения запроса социума обучающихся и их родителей в рамках и целевой аудитории заявленной темы. Создание нормативно-правовой базы, связанной с реализацией проекта. Внесение изменений в основную образовательную программу, разработка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кружковой 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 деятельности, программно-методического обеспечения проекта. Совершенствование материально-технической Наличие цифровых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б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азы для реализации модели STEM образования. Выявление потенциальных партнеров по  реализации проекта и установление партнерских отношений. Формирование информационного ресурса по внедрению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проекта</a:t>
                      </a:r>
                      <a:endParaRPr lang="ru-RU" sz="1050" b="1" baseline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Полнота и качество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разработанных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нормативных материалов и локальных документов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позволяют приступить к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реализации ПСП,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Утверждены рабочие программы по дополнительному образованию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Подготовка паспорта Лаборатории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Заключение договоров</a:t>
                      </a:r>
                    </a:p>
                    <a:p>
                      <a:pPr algn="just"/>
                      <a:r>
                        <a:rPr kumimoji="0" lang="ru-RU" sz="1050" kern="1200" dirty="0" smtClean="0">
                          <a:latin typeface="Book Antiqua" pitchFamily="18" charset="0"/>
                        </a:rPr>
                        <a:t>Страница проекта на сайте по внедрению проекта </a:t>
                      </a:r>
                    </a:p>
                    <a:p>
                      <a:pPr algn="just"/>
                      <a:endParaRPr kumimoji="0" lang="ru-RU" sz="105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</a:tr>
              <a:tr h="268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2-й этап: </a:t>
                      </a:r>
                      <a:r>
                        <a:rPr lang="ru-RU" sz="1050" dirty="0" err="1" smtClean="0">
                          <a:latin typeface="Book Antiqua" pitchFamily="18" charset="0"/>
                        </a:rPr>
                        <a:t>Деятельностный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 </a:t>
                      </a:r>
                    </a:p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(ОСНОВНОЙ)</a:t>
                      </a:r>
                    </a:p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(сентябрь - апрель 2021--2022 гг.)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1050" u="none" strike="noStrike" baseline="0" dirty="0" smtClean="0">
                          <a:latin typeface="Book Antiqua" pitchFamily="18" charset="0"/>
                        </a:rPr>
                        <a:t>Апробация программы, реализация ведущих направлений проекта, проведение мероприятий, направленных на предоставление возможности дошкольникам познакомиться с наукой, в том числе, с ООП и с признаками одарённости. Организация </a:t>
                      </a:r>
                      <a:r>
                        <a:rPr lang="ru-RU" sz="1050" u="none" strike="noStrike" baseline="0" dirty="0" err="1" smtClean="0">
                          <a:latin typeface="Book Antiqua" pitchFamily="18" charset="0"/>
                        </a:rPr>
                        <a:t>тьюторского</a:t>
                      </a:r>
                      <a:r>
                        <a:rPr lang="ru-RU" sz="1050" u="none" strike="noStrike" baseline="0" dirty="0" smtClean="0">
                          <a:latin typeface="Book Antiqua" pitchFamily="18" charset="0"/>
                        </a:rPr>
                        <a:t> сопровождения. Организация семинаров, курсов повышения квалификации Сотрудничество с социальными партнерами реализующих программы дополнительного образования </a:t>
                      </a:r>
                      <a:r>
                        <a:rPr lang="en-US" sz="1050" u="none" strike="noStrike" baseline="0" dirty="0" smtClean="0">
                          <a:latin typeface="Book Antiqua" pitchFamily="18" charset="0"/>
                        </a:rPr>
                        <a:t>STEM</a:t>
                      </a:r>
                      <a:r>
                        <a:rPr lang="ru-RU" sz="1050" u="none" strike="noStrike" baseline="0" dirty="0" smtClean="0">
                          <a:latin typeface="Book Antiqua" pitchFamily="18" charset="0"/>
                        </a:rPr>
                        <a:t> в различных регионах (Институт развития и воспитания детства, ЦВР, клуб Робототехники, </a:t>
                      </a:r>
                      <a:r>
                        <a:rPr lang="ru-RU" sz="1050" u="none" strike="noStrike" baseline="0" dirty="0" err="1" smtClean="0">
                          <a:latin typeface="Book Antiqua" pitchFamily="18" charset="0"/>
                        </a:rPr>
                        <a:t>Кванториум</a:t>
                      </a:r>
                      <a:r>
                        <a:rPr lang="ru-RU" sz="1050" u="none" strike="noStrike" baseline="0" dirty="0" smtClean="0">
                          <a:latin typeface="Book Antiqua" pitchFamily="18" charset="0"/>
                        </a:rPr>
                        <a:t>,).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-Профессиональный рост педагогического коллектива.</a:t>
                      </a:r>
                    </a:p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-Охват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воспитанников вовлеченных в научно-интеллектуальную деятельность</a:t>
                      </a:r>
                    </a:p>
                    <a:p>
                      <a:r>
                        <a:rPr lang="ru-RU" sz="1050" baseline="0" dirty="0" smtClean="0">
                          <a:latin typeface="Book Antiqua" pitchFamily="18" charset="0"/>
                        </a:rPr>
                        <a:t>-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Оснащение материально-технической базы в рамках проекта</a:t>
                      </a:r>
                    </a:p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-Доля победителей и призеров олимпиад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 различного уровня, конкурсов</a:t>
                      </a:r>
                    </a:p>
                    <a:p>
                      <a:r>
                        <a:rPr lang="ru-RU" sz="1050" baseline="0" dirty="0" smtClean="0">
                          <a:latin typeface="Book Antiqua" pitchFamily="18" charset="0"/>
                        </a:rPr>
                        <a:t>-Транслирование инновационного опыта педагогами ДОУ (%педагогов участвующих в распространении опыта)</a:t>
                      </a:r>
                    </a:p>
                    <a:p>
                      <a:r>
                        <a:rPr lang="ru-RU" sz="1050" baseline="0" dirty="0" smtClean="0">
                          <a:latin typeface="Book Antiqua" pitchFamily="18" charset="0"/>
                        </a:rPr>
                        <a:t>Удовлетворение родителями реализацией студийно-кружковой работы по </a:t>
                      </a:r>
                      <a:r>
                        <a:rPr lang="en-US" sz="1050" baseline="0" dirty="0" smtClean="0">
                          <a:latin typeface="Book Antiqua" pitchFamily="18" charset="0"/>
                        </a:rPr>
                        <a:t>STEM</a:t>
                      </a:r>
                      <a:endParaRPr lang="ru-RU" sz="105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ru-RU" sz="1050" baseline="0" dirty="0" smtClean="0">
                          <a:latin typeface="Book Antiqua" pitchFamily="18" charset="0"/>
                        </a:rPr>
                        <a:t>% родителей оценивших положительно реализацию проекта (анкетирование)</a:t>
                      </a:r>
                      <a:endParaRPr lang="ru-RU" sz="1050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</a:tr>
              <a:tr h="1090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050" baseline="0" dirty="0" smtClean="0">
                          <a:latin typeface="Book Antiqua" pitchFamily="18" charset="0"/>
                        </a:rPr>
                        <a:t>III </a:t>
                      </a:r>
                      <a:r>
                        <a:rPr lang="ru-RU" sz="1050" baseline="0" dirty="0" smtClean="0">
                          <a:latin typeface="Book Antiqua" pitchFamily="18" charset="0"/>
                        </a:rPr>
                        <a:t>этап</a:t>
                      </a:r>
                      <a:endParaRPr lang="ru-RU" sz="1050" baseline="0" dirty="0">
                        <a:latin typeface="Book Antiqua" pitchFamily="18" charset="0"/>
                      </a:endParaRPr>
                    </a:p>
                    <a:p>
                      <a:r>
                        <a:rPr lang="ru-RU" sz="1050" dirty="0" err="1" smtClean="0">
                          <a:latin typeface="Book Antiqua" pitchFamily="18" charset="0"/>
                        </a:rPr>
                        <a:t>итогово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 - аналитический (апрель 22-май 2023)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u="none" strike="noStrike" baseline="0" dirty="0" smtClean="0">
                          <a:latin typeface="Book Antiqua" pitchFamily="18" charset="0"/>
                        </a:rPr>
                        <a:t>анализ эффективности деятельности по реализации проекта в сообществе педагогов, учащихся и их родителей по осуществлению целей и задач, разработка новых планов по совершенствованию модели STEM образования. </a:t>
                      </a:r>
                      <a:r>
                        <a:rPr lang="ru-RU" sz="1050" dirty="0" smtClean="0">
                          <a:latin typeface="Book Antiqua" pitchFamily="18" charset="0"/>
                        </a:rPr>
                        <a:t>анализ эффективности реализации проекта - трансляция опыта работы проектной группы 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Положительная рецензия специалистов</a:t>
                      </a:r>
                    </a:p>
                    <a:p>
                      <a:r>
                        <a:rPr lang="ru-RU" sz="1050" dirty="0" smtClean="0">
                          <a:latin typeface="Book Antiqua" pitchFamily="18" charset="0"/>
                        </a:rPr>
                        <a:t>Получение статуса инновационной площадки Востребованность материалов среди учреждений АГО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27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26366" y="185531"/>
            <a:ext cx="8415130" cy="291547"/>
          </a:xfrm>
        </p:spPr>
        <p:txBody>
          <a:bodyPr>
            <a:normAutofit fontScale="90000"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Дорожная карта  реализации проекта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0" y="138045"/>
            <a:ext cx="1555383" cy="11038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48212"/>
              </p:ext>
            </p:extLst>
          </p:nvPr>
        </p:nvGraphicFramePr>
        <p:xfrm>
          <a:off x="1861169" y="517890"/>
          <a:ext cx="9872282" cy="60836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5501047"/>
                <a:gridCol w="981846"/>
                <a:gridCol w="3389389"/>
              </a:tblGrid>
              <a:tr h="163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Метод/мероприятие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и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его 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Сроки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Показатели результативности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Организации инновационной деятельности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08.2020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Приказ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об инновационной деятельности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4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Создание рабочей группы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по реализации проекта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02.2020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Приказ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о создании рабочей группы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Разработка  («дорожной карты») по апробации в МБДОУ ЦРР № 24 парциальной модульной программы «SТЕМ-образование детей дошкольного и младшего школьного возраста»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06.20-09.20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«Дорожная карта» на 2020-2023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Изучение 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характеристик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оборудования, входящих в  модули базового набора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оборудования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02.2020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Закупка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и установка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оборудования, приобретение методической литературы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03.2020-06.2023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Оборудование 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помещения под 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лабораторию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06.2020-09.20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Паспорт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лаборатории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0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Организационно-методические мероприятия проекта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09.20-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</a:pPr>
                      <a:r>
                        <a:rPr lang="ru-RU" sz="1100" u="none" strike="noStrike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Методические рекомендации для педагогов, работающих в группах старшего дошкольного возраста по направлению </a:t>
                      </a:r>
                      <a:r>
                        <a:rPr lang="en-US" sz="1100" u="none" strike="noStrike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STEM</a:t>
                      </a:r>
                      <a:endParaRPr lang="ru-RU" sz="1100" b="0" i="0" u="none" strike="noStrike" baseline="0" dirty="0" smtClean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Изучение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опыта внедрения 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образования в других регионах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2020-2023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Интернет-ресурсы, социальные сети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5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Организация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семинара по 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образованию, повышение квалификации педагогов 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05.20 г-05.23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Сертификат о повышении квалификации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Разработка  и реализация программ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дополнительного образования 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по организации студийно-кружковой деятельности с учётом содержания образовательных модулей.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06.20-08.23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Программа студийно-кружковой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деятельности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Начать апробацию программы с  с детьми старших, подготовительных  групп и детьми с ОВЗ.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09.20-09.2023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Перспективное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планирование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Организация проектной деятельности в рамках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образования по всем 6 модулям в старших дошкольных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группах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10.20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г-06.23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Образовательно-творческий процесс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5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Анализ развития кадрового потенциала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20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г-23 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Доля педагогических работников, участвующих в реализации проекта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5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Аналитическая справка ресурсного обеспечения МБДОУ  ЦРР № 24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10.20-05.23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Аналитическая справка, статистический отчет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7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Получение статуса инновационной площадки по внедрению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STEM-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образования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09.2023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Предъявление продуктов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85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1359" y="137163"/>
            <a:ext cx="8132495" cy="2471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Образовательные  модели реализации проекта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7" y="93569"/>
            <a:ext cx="1885443" cy="121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89200"/>
              </p:ext>
            </p:extLst>
          </p:nvPr>
        </p:nvGraphicFramePr>
        <p:xfrm>
          <a:off x="2031100" y="985434"/>
          <a:ext cx="9839917" cy="508606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839917"/>
              </a:tblGrid>
              <a:tr h="342651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19" marB="45719"/>
                </a:tc>
              </a:tr>
              <a:tr h="435454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STEM-лаборатории, в которых размещено оборудование всех шести образовательных модулей;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образовательные модули программы распределены по нескольким помещениям;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оборудование образовательных модулей находится в групповых комнатах с использованием мобильных трансформируемых основ;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оборудование образовательных модулей частично находится в групповых помещениях, частично в лаборатории или в методическом кабинете;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оборудование находится в кабинетах специалистов: учителей-логопедов, учителей-дефектологов, психологов, инструкторов по физической культуре, педагогов по изобразительной деятельности и т.д.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19" marB="45719"/>
                </a:tc>
              </a:tr>
              <a:tr h="342651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39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1416" y="238540"/>
            <a:ext cx="7290923" cy="331303"/>
          </a:xfrm>
        </p:spPr>
        <p:txBody>
          <a:bodyPr>
            <a:no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Результаты реализации проекта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1" y="185531"/>
            <a:ext cx="1889924" cy="13412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06944"/>
              </p:ext>
            </p:extLst>
          </p:nvPr>
        </p:nvGraphicFramePr>
        <p:xfrm>
          <a:off x="2372138" y="927652"/>
          <a:ext cx="9563613" cy="5181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63613"/>
              </a:tblGrid>
              <a:tr h="5181600">
                <a:tc>
                  <a:txBody>
                    <a:bodyPr/>
                    <a:lstStyle/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сформированы профессиональные компетенции педагогических кадров по организации работы с дошкольниками с использованием 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STEM-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технологии.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улучшилась материально-техническая база за счет приобретения базового набора STEM, тем самым организована в образовательном пространстве предметная игровая техно-среда, адекватная современным требованиям к политехнической подготовке детей и их возрастным особенностям в условиях реализации ФГОС дошкольного образования;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разработано программно-методическое сопровождение по использованию STEM-технологий в работе с детьми дошкольного возраста;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дети активно проявляют любознательность, как во взаимодействии со взрослыми и сверстниками, задавая вопросы, так и самостоятельно, устанавливая причинно-следственные связи;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способны к принятию собственных решений, опираясь на свои знания и умения в различных видах деятельности;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способны проявлять инициативу и самостоятельность в разной деятельности — игре, общении, познавательно-исследовательской деятельности, конструировании и пр.;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обладают развитым воображением, которое реализуется в разных видах деятельности, в конструировании, создании собственных образцов, творческих фантазиях и пр.;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активно взаимодействуя со сверстниками и взрослыми, овладели способностью договариваться, учитывать интересы и чувства других, сопереживать неудачам и радоваться успехам других.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6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Реестр рисков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17843"/>
              </p:ext>
            </p:extLst>
          </p:nvPr>
        </p:nvGraphicFramePr>
        <p:xfrm>
          <a:off x="2079653" y="831712"/>
          <a:ext cx="9653798" cy="55497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5605432"/>
                <a:gridCol w="4048366"/>
              </a:tblGrid>
              <a:tr h="466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НАИМЕНОВАНИЕ РИСКА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ДЕЙСТВИЯ ПО ПРЕДУПРЕЖДЕНИЮ РИСКОВ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/>
                </a:tc>
              </a:tr>
              <a:tr h="874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Обеспечение оборудованием, не в полном объеме для реализации проекта</a:t>
                      </a:r>
                      <a:endParaRPr lang="ru-RU" sz="12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Использование имеющегося оборудования 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целях, предусмотренных проектом;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Привлечение бюджетных средств,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внебюджетных средств для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приобретения необходимого оборудования,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/>
                </a:tc>
              </a:tr>
              <a:tr h="598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Недостаточная развитость среды . Старение материальной базы и программного обеспечения ОУ Недостаточное финансирование или уровень материальной базы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Обновление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за счет средств из краевого бюджета на учебные расходы. привлечение внебюджетных средств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/>
                </a:tc>
              </a:tr>
              <a:tr h="47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Недостаточный опыт работы педагогов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для реализации проекта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с использованием 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STEM-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технологий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Разработка плана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программы повышения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квалификации по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 компетентности педагогов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/>
                </a:tc>
              </a:tr>
              <a:tr h="542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Направленность некоторых педагогов на традиционные формы организации деятельности. Проблемы психологического характера: неприятие отдельными субъектами идеи инноваций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Пропаганда инновационных разработок, методические семинары, поощрение тех учителей, которые внедряют инновации.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/>
                </a:tc>
              </a:tr>
              <a:tr h="814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Низкий уровень заинтересованности родителей в реализации инновационного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проекта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Проведение разъяснительной работы с родителями, использование сайта, социальных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сетей, проведение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родительских собраний, мастер-классов с детьми, «Детско-родительский клуб «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Art&amp;STEM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»</a:t>
                      </a:r>
                      <a:endParaRPr lang="ru-RU" sz="1200" b="0" i="0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</a:tr>
              <a:tr h="874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Загруженность педагогов, отказ от участия в проекте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Поиск кадровых ресурсов среди молодых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специалистов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Повышения мотивации путем стимулирующих выплат, привлечение внешних совместителей, педагогов дополнительного образования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/>
                </a:tc>
              </a:tr>
              <a:tr h="874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Недостаточный уровень активности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социальных партнеров</a:t>
                      </a:r>
                      <a:endParaRPr lang="ru-RU" sz="12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372" marR="1637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Организация взаимовыгодного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Book Antiqua" pitchFamily="18" charset="0"/>
                        </a:rPr>
                        <a:t>сотрудничества с социальными партнерами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16372" marR="163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15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7165321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Реестр заинтересованных сторон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78769"/>
              </p:ext>
            </p:extLst>
          </p:nvPr>
        </p:nvGraphicFramePr>
        <p:xfrm>
          <a:off x="2229678" y="675861"/>
          <a:ext cx="9352722" cy="59373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94252"/>
                <a:gridCol w="4558470"/>
              </a:tblGrid>
              <a:tr h="372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    Партнер/Собственный</a:t>
                      </a:r>
                      <a:r>
                        <a:rPr lang="ru-RU" sz="2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вклад</a:t>
                      </a:r>
                      <a:endParaRPr lang="ru-RU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Мероприятия</a:t>
                      </a:r>
                      <a:endParaRPr lang="ru-RU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65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Управление образования АГО</a:t>
                      </a:r>
                    </a:p>
                    <a:p>
                      <a:endParaRPr lang="ru-RU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Финансовое сопровождение проекта для улучшения материально-технической базы в рамках реализации проекта</a:t>
                      </a: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267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МДОБУ ЦРР-д/с «Улыбка» АГО</a:t>
                      </a:r>
                      <a:endParaRPr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Оборудование 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STEM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-лаборатории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Обучение по программе 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STEM-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образование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Организация</a:t>
                      </a:r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студийно-кружковой работы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Привлечение внебюджетных средств для улучшения материально-технической базы в рамках реализации проекта</a:t>
                      </a: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85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ЦВР, клуб РОБОТОТЕХНИКИ, Лицей</a:t>
                      </a:r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№9 АГО</a:t>
                      </a:r>
                      <a:endParaRPr lang="ru-RU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Тьюторское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сопровождение, совместные мероприятия с использованием 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STEM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(фестивали, конкурсы, мастер-классы по</a:t>
                      </a:r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конструированию,  программированию)</a:t>
                      </a:r>
                      <a:endParaRPr lang="ru-RU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980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Федеральное Государственное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бюджетное научного учреждения «Институт изучения детства, семьи и воспитания Российской Академии Образования» г. Москва</a:t>
                      </a:r>
                      <a:endParaRPr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Методическое сопровождение реализации проекта</a:t>
                      </a:r>
                      <a:endParaRPr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540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Законные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представители воспитанников МДОБУ ЦРР-д/с № 24 «Улыбка»</a:t>
                      </a:r>
                      <a:endParaRPr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Участие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в анкетировании, мастер-классах, конкурсах, фестивалях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  <a:p>
                      <a:endParaRPr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2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751677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Бюджет проекта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68982"/>
              </p:ext>
            </p:extLst>
          </p:nvPr>
        </p:nvGraphicFramePr>
        <p:xfrm>
          <a:off x="2087745" y="831712"/>
          <a:ext cx="9629521" cy="54482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39269"/>
                <a:gridCol w="1630806"/>
                <a:gridCol w="2873325"/>
                <a:gridCol w="1786121"/>
              </a:tblGrid>
              <a:tr h="68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Направление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расхода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Год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Источники финансирования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Объемы расходов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27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Обучение педагогов 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2020-2023 г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Бюджетное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и внебюджетное финансирование, личные средства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150 ,00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27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Приобретение оборудования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для реализации проекта по </a:t>
                      </a:r>
                      <a:r>
                        <a:rPr lang="en-U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STEM-</a:t>
                      </a: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образованию, методической литературы</a:t>
                      </a:r>
                      <a:endParaRPr lang="ru-RU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2020-2023 г</a:t>
                      </a:r>
                    </a:p>
                    <a:p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Привлечение бюджетных и внебюджетных средств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650 ,00 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024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Стимулирующий фонд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2020-2023 г</a:t>
                      </a:r>
                    </a:p>
                    <a:p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Внебюджетные средства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30,00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024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Транслирование инновационного опыта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2022-2023 г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Внебюджетные средства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30,00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537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11826" y="238540"/>
            <a:ext cx="5963478" cy="331303"/>
          </a:xfrm>
        </p:spPr>
        <p:txBody>
          <a:bodyPr>
            <a:normAutofit fontScale="90000"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эффекты проекта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1" y="185531"/>
            <a:ext cx="1889924" cy="13412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26403"/>
              </p:ext>
            </p:extLst>
          </p:nvPr>
        </p:nvGraphicFramePr>
        <p:xfrm>
          <a:off x="2319131" y="821634"/>
          <a:ext cx="8653670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53670"/>
              </a:tblGrid>
              <a:tr h="53524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раскрытие интеллектуального и творческого потенциала воспитанников;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профессиональный и личностный рост педагогов, готовых к творческой и инновационной деятельности;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повышение профессионального рейтинга  дошкольного учреждения;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трансляция достижений через систему детских фестивалей, конкурсов и научно-практических конференций для педагогов;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увеличение охвата воспитанников дополнительным образованием;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выявление	и	дальнейшее	сопровождение одарённых детей, имеющих	неординарное мышление	и проявляющих особые способности	и	стремление к научно-техническому	творчеству.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3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15" y="93040"/>
            <a:ext cx="9287169" cy="66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9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D:\МБДОУ ''УЛЫБКА''\МЕТОДИСТ\СТЕМ-ТЕХНОЛОГИИ\79869316_549004439214211_3639054927235383296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8"/>
          <a:stretch/>
        </p:blipFill>
        <p:spPr bwMode="auto">
          <a:xfrm>
            <a:off x="2600674" y="93040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9" y="93040"/>
            <a:ext cx="188992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70C5657-F25B-475E-8269-3425F94C5A8F}"/>
              </a:ext>
            </a:extLst>
          </p:cNvPr>
          <p:cNvSpPr txBox="1">
            <a:spLocks/>
          </p:cNvSpPr>
          <p:nvPr/>
        </p:nvSpPr>
        <p:spPr>
          <a:xfrm>
            <a:off x="954156" y="1475232"/>
            <a:ext cx="10601739" cy="434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2000" dirty="0">
              <a:solidFill>
                <a:prstClr val="black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9" y="133996"/>
            <a:ext cx="1889924" cy="134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53319"/>
              </p:ext>
            </p:extLst>
          </p:nvPr>
        </p:nvGraphicFramePr>
        <p:xfrm>
          <a:off x="2221371" y="683942"/>
          <a:ext cx="9669670" cy="54000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40959"/>
                <a:gridCol w="6828711"/>
              </a:tblGrid>
              <a:tr h="97258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 (полное):</a:t>
                      </a:r>
                    </a:p>
                  </a:txBody>
                  <a:tcPr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 – технологии в образовательное пространство ДОО с целью развития интеллектуальных способностей дошкольника и вовлечения в научно-техническое творчество.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98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 (сокращенное):</a:t>
                      </a:r>
                    </a:p>
                  </a:txBody>
                  <a:tcPr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 – технологии в ДОО»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61397"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Формальные основания для инициации проекта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«Цифровая образовательная среда» в рамках национального проекта «Образование». Постановление Правительства РФ от 31.10.2018 г. № 1288.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"Об образовании в Российской Федерации" N 273-ФЗ от 29 декабря 2012 года.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 дошкольного образования, приказ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№ 1155 от 17 октября 2013 г.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Указ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Президента Российской</a:t>
                      </a:r>
                      <a:r>
                        <a:rPr kumimoji="0" lang="ru-RU" sz="1200" b="1" i="0" u="none" strike="noStrike" kern="1200" cap="none" spc="3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Федерации от 07.05.2018 № 204 «О национальных целях и стратегических </a:t>
                      </a:r>
                      <a:r>
                        <a:rPr kumimoji="0" lang="ru-RU" sz="1200" b="1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задачах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развития Российской Федерации на период до 2024</a:t>
                      </a:r>
                      <a:r>
                        <a:rPr kumimoji="0" lang="ru-RU" sz="1200" b="1" i="0" u="none" strike="noStrike" kern="1200" cap="none" spc="-22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года»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Постановление Правительства Российской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Федерации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   </a:t>
                      </a:r>
                      <a:r>
                        <a:rPr kumimoji="0" lang="ru-RU" sz="1200" b="1" i="0" u="none" strike="noStrike" kern="1200" cap="none" spc="32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26.12.2017	№ 1642 «Об утверждении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государственной  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программы    Российской  </a:t>
                      </a:r>
                      <a:r>
                        <a:rPr kumimoji="0" lang="ru-RU" sz="1200" b="1" i="0" u="none" strike="noStrike" kern="1200" cap="none" spc="41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Федерации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«Развития образования», 2018 - 2025 годы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" y="93040"/>
            <a:ext cx="1889924" cy="1341236"/>
          </a:xfrm>
          <a:prstGeom prst="rect">
            <a:avLst/>
          </a:prstGeom>
        </p:spPr>
      </p:pic>
      <p:pic>
        <p:nvPicPr>
          <p:cNvPr id="6" name="Объект 4" descr="https://www.vdm.ru/upload/resize_cache/iblock/878/800_800_03ccc9d320c72d9928503c7b283e65996/b58584_4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14" y="93040"/>
            <a:ext cx="84247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3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pic>
        <p:nvPicPr>
          <p:cNvPr id="6" name="Объект 4" descr="https://www.vdm.ru/upload/resize_cache/iblock/601/800_800_03ccc9d320c72d9928503c7b283e65996/b58584_5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1" y="93040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84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pic>
        <p:nvPicPr>
          <p:cNvPr id="6" name="Объект 5" descr="https://www.vdm.ru/upload/resize_cache/iblock/22d/800_800_03ccc9d320c72d9928503c7b283e65996/b58584_7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19" y="93040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39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pic>
        <p:nvPicPr>
          <p:cNvPr id="6" name="Рисунок 5" descr="https://www.vdm.ru/upload/resize_cache/iblock/8cd/800_800_03ccc9d320c72d9928503c7b283e65996/b58584_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72" y="93040"/>
            <a:ext cx="8496944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74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pic>
        <p:nvPicPr>
          <p:cNvPr id="6" name="Объект 5" descr="https://www.vdm.ru/upload/resize_cache/iblock/2a0/800_800_03ccc9d320c72d9928503c7b283e65996/b58584_8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18" y="93040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04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0375" y="93040"/>
            <a:ext cx="5194853" cy="58282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93040"/>
            <a:ext cx="1889924" cy="1341236"/>
          </a:xfrm>
          <a:prstGeom prst="rect">
            <a:avLst/>
          </a:prstGeom>
        </p:spPr>
      </p:pic>
      <p:pic>
        <p:nvPicPr>
          <p:cNvPr id="9" name="Объект 4" descr="https://www.vdm.ru/upload/resize_cache/iblock/755/800_800_03ccc9d320c72d9928503c7b283e65996/b58584_9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33" y="93040"/>
            <a:ext cx="820891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0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4417" y="1046922"/>
            <a:ext cx="7991061" cy="2902226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8" y="331442"/>
            <a:ext cx="3128696" cy="22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6" y="3812863"/>
            <a:ext cx="4797558" cy="27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8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497" y="979136"/>
            <a:ext cx="11539243" cy="5300283"/>
          </a:xfrm>
        </p:spPr>
        <p:txBody>
          <a:bodyPr>
            <a:noAutofit/>
          </a:bodyPr>
          <a:lstStyle/>
          <a:p>
            <a:pPr lvl="0"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745" y="372083"/>
            <a:ext cx="869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2" y="121099"/>
            <a:ext cx="2062250" cy="126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70760"/>
              </p:ext>
            </p:extLst>
          </p:nvPr>
        </p:nvGraphicFramePr>
        <p:xfrm>
          <a:off x="2919896" y="999796"/>
          <a:ext cx="8127999" cy="48594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11130"/>
                <a:gridCol w="4108174"/>
                <a:gridCol w="2208695"/>
              </a:tblGrid>
              <a:tr h="92360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Срок реализации Проекта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2020 – 2023 гг.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57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Куратор Проекта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Швец Светлана Александровна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Заведующий МДОБУ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0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Руководитель Проекта</a:t>
                      </a:r>
                    </a:p>
                    <a:p>
                      <a:pPr algn="l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Жавнерович Елена Алексеевна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Воспитатель МДОБУ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0573"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разработчиков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  <a:p>
                      <a:pPr algn="l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Одинцова Вера Ефимовна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Учитель-дефектолог МДОБУ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0573">
                <a:tc v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Власенко Марина Петровна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Воспитатель МДОБУ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83096">
                <a:tc v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Крылова Евгения Сергеевна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Воспитатель МДОБУ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07666">
                <a:tc v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Зотова Вера Сергеевна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Воспитатель МДОБУ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9650" y="1378491"/>
            <a:ext cx="9457550" cy="4829797"/>
          </a:xfrm>
        </p:spPr>
        <p:txBody>
          <a:bodyPr>
            <a:noAutofit/>
          </a:bodyPr>
          <a:lstStyle/>
          <a:p>
            <a:pPr lv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Вопрос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полноценного развития познавательных и интеллектуальных способностей детей дошкольного возраста на сегодняшний день является актуальным.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 ДО современное образование все более и более ориентировано на формирование ключевых личностных компетентностей, на развитие способности воспитанников самостоятельно решать проблему, на совершенствование умений оперировать знаниями, на развитие интеллектуальных способностей.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Многие отечественные и зарубежные психологи отмечают, что лучшим периодом для развития интеллектуальных способностей является возраст от трех до 12 лет. У дошколят под влиянием продуктивной, конструкторской и художественной работы быстрее формируется познавательная функция психики. Это позволяет детям быстрее проходить обучение в будущем. Благодаря STEM-образованию дети смогут понять логику и взаимосвязь происходящих явлений, увидеть и изучить мир как систему, сформировать навыки командной работы и умения выходить из критических ситуаций. Проект предполагает развитие интеллектуальных способностей детей дошкольного возраста через включение в научно-техническое творчество.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745" y="372083"/>
            <a:ext cx="869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Актуальность реализации проекта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48" y="115955"/>
            <a:ext cx="2062250" cy="126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77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69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5130" y="371062"/>
            <a:ext cx="10283687" cy="940903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МОНИТОРИНГ ПОЗНАВАТЕЛЬНЫХ ПРОЦЕССОВ ДЕТЕЙ СТАРШЕГО ДОШКОЛЬНОГО ВОЗРАСТА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50493742"/>
              </p:ext>
            </p:extLst>
          </p:nvPr>
        </p:nvGraphicFramePr>
        <p:xfrm>
          <a:off x="1270450" y="1311965"/>
          <a:ext cx="9548601" cy="493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4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28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82183" y="465116"/>
            <a:ext cx="4501166" cy="959081"/>
          </a:xfrm>
        </p:spPr>
        <p:txBody>
          <a:bodyPr>
            <a:normAutofit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ПРОБЛЕМА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427" y="2087846"/>
            <a:ext cx="104687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40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интеллектуального развития детей старшего дошкольного возраста; </a:t>
            </a:r>
          </a:p>
          <a:p>
            <a:pPr indent="2340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мотивирующей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вызывает трудности  по активизации познавательного интереса к техническому творчеству и развитию личностных компетентностей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83" y="374376"/>
            <a:ext cx="1889924" cy="134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0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28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82183" y="465116"/>
            <a:ext cx="4501166" cy="959081"/>
          </a:xfrm>
        </p:spPr>
        <p:txBody>
          <a:bodyPr>
            <a:normAutofit fontScale="90000"/>
          </a:bodyPr>
          <a:lstStyle/>
          <a:p>
            <a:pPr lvl="0" algn="ctr" defTabSz="1006475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Причина проблемы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113" y="2087846"/>
            <a:ext cx="107410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Отсутствие предметно-пространственной среды,  мотивирующей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ребенка  к научно-техническому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творчеству и развитию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познавательных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процессов;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Более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	уровни	компетенций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требуют  от детей дошкольного возраста самостоятельности, инициативности, ответственности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	 в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решении нестандартных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	задач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,  что слабо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	достижимо	в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рамках традиционной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модели обучения; 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Компетентность педагога, отсутствие интереса к профессиональному росту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Недостаточное финансирование</a:t>
            </a:r>
          </a:p>
          <a:p>
            <a:pPr indent="450000" algn="just">
              <a:buFont typeface="Wingdings" pitchFamily="2" charset="2"/>
              <a:buChar char="ü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82" y="309639"/>
            <a:ext cx="2091567" cy="148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1" y="185531"/>
            <a:ext cx="1889924" cy="13412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37851"/>
              </p:ext>
            </p:extLst>
          </p:nvPr>
        </p:nvGraphicFramePr>
        <p:xfrm>
          <a:off x="2504661" y="722457"/>
          <a:ext cx="9111631" cy="58164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43544"/>
                <a:gridCol w="7068087"/>
              </a:tblGrid>
              <a:tr h="939014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«Развитие интеллектуальных способностей детей в процессе познавательной  деятельности и вовлечения в научно-техническое творчество через 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STEM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-лабораторию»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4562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r>
                        <a:rPr lang="ru-RU" baseline="0" dirty="0" smtClean="0"/>
                        <a:t> проекта и их значения по годам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24D1F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02314495"/>
              </p:ext>
            </p:extLst>
          </p:nvPr>
        </p:nvGraphicFramePr>
        <p:xfrm>
          <a:off x="4303907" y="1872193"/>
          <a:ext cx="7598422" cy="459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076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1" y="185531"/>
            <a:ext cx="1889924" cy="13412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58664"/>
              </p:ext>
            </p:extLst>
          </p:nvPr>
        </p:nvGraphicFramePr>
        <p:xfrm>
          <a:off x="2373898" y="544664"/>
          <a:ext cx="9141536" cy="5730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0252"/>
                <a:gridCol w="7091284"/>
              </a:tblGrid>
              <a:tr h="53259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Задачи проекта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обеспечить формирование компетенций и стимулирование педагогических кадров в работе с дошкольниками с использованием STEM – технологий через организацию семинаров, просмотров вебинаров, повышения курсов квалификации по данной теме .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улучшить материально-техническую базу за счет приобретения базового набора STEM, тем самым организовать в образовательном пространстве предметную игровую техно-среду, адекватную современным требованиям к политехнической подготовке детей и их возрастным особенностям в условиях реализации ФГОС дошкольного образования;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найти место в структуре образовательного процесса дошкольной образовательной организации (в полном соответствии с ФГОС ДО) обучению основам STEM-технологий, разработать программно-методическое сопровождение по использованию STEM - технологий в работе с детьми дошкольного возраста (прописать как вариативную часть или как программу дополнительного кружка);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адаптировать детей к современной образовательной среде, в которой осуществляется  интеграция содержания различной деятельности дошкольников,  доступность оборудования для самостоятельной деятельности, возможность демонстрации результатов;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развивать интеллектуальные способности детей, критичное   мышление, формировать навыки коллективной работы в процессе познавательно-исследовательской деятельности и научно-технического творчества. </a:t>
                      </a:r>
                    </a:p>
                    <a:p>
                      <a:pPr marL="0" marR="0" lvl="0" indent="17145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50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1747</Words>
  <Application>Microsoft Office PowerPoint</Application>
  <PresentationFormat>Широкоэкранный</PresentationFormat>
  <Paragraphs>232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Calibri Light</vt:lpstr>
      <vt:lpstr>Times New Roman</vt:lpstr>
      <vt:lpstr>Tw Cen MT</vt:lpstr>
      <vt:lpstr>Wingdings</vt:lpstr>
      <vt:lpstr>Wingdings 2</vt:lpstr>
      <vt:lpstr>Тема Office</vt:lpstr>
      <vt:lpstr>Внедрение SТЕМ – технологии в образовательное пространство ДОО с целью развития интеллектуальных способностей дошкольника и вовлечения в научно-техническое творчество</vt:lpstr>
      <vt:lpstr>Презентация PowerPoint</vt:lpstr>
      <vt:lpstr> </vt:lpstr>
      <vt:lpstr>       Вопрос полноценного развития познавательных и интеллектуальных способностей детей дошкольного возраста на сегодняшний день является актуальным.       В условиях реализации ФГОС ДО современное образование все более и более ориентировано на формирование ключевых личностных компетентностей, на развитие способности воспитанников самостоятельно решать проблему, на совершенствование умений оперировать знаниями, на развитие интеллектуальных способностей.      Многие отечественные и зарубежные психологи отмечают, что лучшим периодом для развития интеллектуальных способностей является возраст от трех до 12 лет. У дошколят под влиянием продуктивной, конструкторской и художественной работы быстрее формируется познавательная функция психики. Это позволяет детям быстрее проходить обучение в будущем. Благодаря STEM-образованию дети смогут понять логику и взаимосвязь происходящих явлений, увидеть и изучить мир как систему, сформировать навыки командной работы и умения выходить из критических ситуаций. Проект предполагает развитие интеллектуальных способностей детей дошкольного возраста через включение в научно-техническое творчество.  </vt:lpstr>
      <vt:lpstr>МОНИТОРИНГ ПОЗНАВАТЕЛЬНЫХ ПРОЦЕССОВ ДЕТЕЙ СТАРШЕГО ДОШКОЛЬНОГО ВОЗРАСТА</vt:lpstr>
      <vt:lpstr>ПРОБЛЕМА</vt:lpstr>
      <vt:lpstr>Причина проблемы</vt:lpstr>
      <vt:lpstr>Презентация PowerPoint</vt:lpstr>
      <vt:lpstr>Презентация PowerPoint</vt:lpstr>
      <vt:lpstr>Этапы реализации проекта</vt:lpstr>
      <vt:lpstr>Дорожная карта  реализации проекта</vt:lpstr>
      <vt:lpstr>Образовательные  модели реализации проекта</vt:lpstr>
      <vt:lpstr> Результаты реализации проекта</vt:lpstr>
      <vt:lpstr>Реестр рисков</vt:lpstr>
      <vt:lpstr>Реестр заинтересованных сторон</vt:lpstr>
      <vt:lpstr>Бюджет проекта</vt:lpstr>
      <vt:lpstr>Социальные эффекты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90</cp:revision>
  <dcterms:created xsi:type="dcterms:W3CDTF">2020-05-13T06:13:58Z</dcterms:created>
  <dcterms:modified xsi:type="dcterms:W3CDTF">2020-05-15T10:35:10Z</dcterms:modified>
</cp:coreProperties>
</file>