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1" r:id="rId5"/>
    <p:sldId id="260" r:id="rId6"/>
    <p:sldId id="266" r:id="rId7"/>
    <p:sldId id="269" r:id="rId8"/>
    <p:sldId id="265" r:id="rId9"/>
    <p:sldId id="272" r:id="rId10"/>
    <p:sldId id="275" r:id="rId11"/>
    <p:sldId id="274" r:id="rId12"/>
    <p:sldId id="273" r:id="rId13"/>
    <p:sldId id="276" r:id="rId14"/>
    <p:sldId id="278" r:id="rId15"/>
    <p:sldId id="279" r:id="rId16"/>
    <p:sldId id="280" r:id="rId17"/>
    <p:sldId id="281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3717032"/>
            <a:ext cx="4968552" cy="2334121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290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12292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1895476"/>
          </a:xfrm>
          <a:prstGeom prst="rect">
            <a:avLst/>
          </a:prstGeom>
          <a:noFill/>
        </p:spPr>
      </p:pic>
      <p:pic>
        <p:nvPicPr>
          <p:cNvPr id="12294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12300" name="Picture 12" descr="http://kid-info.ru/wp-content/uploads/2012/10/kak-nauchit-rebenka-risovat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2962588" cy="2203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2" name="Picture 14" descr="http://shkolazhizni.ru/img/content/i111/111865_or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428736"/>
            <a:ext cx="3011048" cy="2141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Овал 16"/>
          <p:cNvSpPr/>
          <p:nvPr userDrawn="1"/>
        </p:nvSpPr>
        <p:spPr>
          <a:xfrm>
            <a:off x="285720" y="3714752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304" name="Picture 16" descr="http://skarvit.ru/wp-content/uploads/2013/06/originnal_18322caffafb8d77c388c2a96f389d3b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14752"/>
            <a:ext cx="3170066" cy="2107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829174"/>
            <a:ext cx="4762500" cy="2028826"/>
          </a:xfrm>
          <a:prstGeom prst="rect">
            <a:avLst/>
          </a:prstGeom>
          <a:noFill/>
        </p:spPr>
      </p:pic>
      <p:sp>
        <p:nvSpPr>
          <p:cNvPr id="18" name="Овал 17"/>
          <p:cNvSpPr/>
          <p:nvPr userDrawn="1"/>
        </p:nvSpPr>
        <p:spPr>
          <a:xfrm>
            <a:off x="331912" y="1438260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 userDrawn="1"/>
        </p:nvSpPr>
        <p:spPr>
          <a:xfrm>
            <a:off x="5572132" y="1357298"/>
            <a:ext cx="324948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8" name="Picture 10" descr="http://www.r46.ru/images/festival_logo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643050"/>
            <a:ext cx="2489696" cy="254850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00F1-3370-4E18-8C14-8EE14E31FA46}" type="datetimeFigureOut">
              <a:rPr lang="ru-RU" smtClean="0"/>
              <a:pPr/>
              <a:t>17.03.2019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BB57-F7BF-40F0-8359-D483DD3392A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122" name="Picture 2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1895476"/>
          </a:xfrm>
          <a:prstGeom prst="rect">
            <a:avLst/>
          </a:prstGeom>
          <a:noFill/>
        </p:spPr>
      </p:pic>
      <p:pic>
        <p:nvPicPr>
          <p:cNvPr id="5124" name="Picture 4" descr="брызги краски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762500" cy="1895476"/>
          </a:xfrm>
          <a:prstGeom prst="rect">
            <a:avLst/>
          </a:prstGeom>
          <a:noFill/>
        </p:spPr>
      </p:pic>
      <p:pic>
        <p:nvPicPr>
          <p:cNvPr id="5126" name="Picture 6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28" name="Picture 8" descr="брызги крас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4829174"/>
            <a:ext cx="4762500" cy="2028826"/>
          </a:xfrm>
          <a:prstGeom prst="rect">
            <a:avLst/>
          </a:prstGeom>
          <a:noFill/>
        </p:spPr>
      </p:pic>
      <p:pic>
        <p:nvPicPr>
          <p:cNvPr id="5130" name="Picture 10" descr="политра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293096"/>
            <a:ext cx="2016224" cy="20365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00F1-3370-4E18-8C14-8EE14E31FA46}" type="datetimeFigureOut">
              <a:rPr lang="ru-RU" smtClean="0"/>
              <a:pPr/>
              <a:t>17.03.2019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FBB57-F7BF-40F0-8359-D483DD3392A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>
            <a:spLocks noChangeAspect="1"/>
          </p:cNvSpPr>
          <p:nvPr/>
        </p:nvSpPr>
        <p:spPr>
          <a:xfrm>
            <a:off x="5580112" y="1077934"/>
            <a:ext cx="3420000" cy="2901931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925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287524" y="764704"/>
            <a:ext cx="3348372" cy="2901951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005064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РАЗВИТИЕ ХУДОЖЕСТВЕННО – ЭСТЕТИЧЕСКИХ ВОЗМОЖНОСТЕЙ ДЕТЕЙ С ОВЗ ЧЕРЕЗ НЕТРАДИЦИОННЫЕ ТЕХНИКИ.</a:t>
            </a:r>
            <a:endParaRPr lang="ru-RU" sz="2400" i="1" dirty="0">
              <a:solidFill>
                <a:srgbClr val="C00000"/>
              </a:solidFill>
            </a:endParaRPr>
          </a:p>
          <a:p>
            <a:pPr algn="ctr"/>
            <a:endParaRPr lang="ru-RU" sz="2400" dirty="0"/>
          </a:p>
        </p:txBody>
      </p:sp>
      <p:sp>
        <p:nvSpPr>
          <p:cNvPr id="3" name="Овал 2"/>
          <p:cNvSpPr/>
          <p:nvPr/>
        </p:nvSpPr>
        <p:spPr>
          <a:xfrm>
            <a:off x="44497" y="3666654"/>
            <a:ext cx="3834426" cy="307471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3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5" y="188640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4" name="Рисунок 3" descr="C:\Users\ADMIN\AppData\Local\Microsoft\Windows\Temporary Internet Files\Content.Word\IMG_20190312_1308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4" y="0"/>
            <a:ext cx="2705100" cy="360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7912" b="13119"/>
          <a:stretch/>
        </p:blipFill>
        <p:spPr>
          <a:xfrm>
            <a:off x="2998247" y="25571"/>
            <a:ext cx="3125024" cy="3581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4" y="3774747"/>
            <a:ext cx="3667125" cy="2728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8548" r="5000" b="5968"/>
          <a:stretch/>
        </p:blipFill>
        <p:spPr>
          <a:xfrm>
            <a:off x="4560759" y="3774749"/>
            <a:ext cx="4308146" cy="27289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7219"/>
          <a:stretch/>
        </p:blipFill>
        <p:spPr>
          <a:xfrm>
            <a:off x="6284881" y="25571"/>
            <a:ext cx="2584505" cy="35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2826" y="1274564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спользование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нетрадиционных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техник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моей работе по художественно-эстетическому воспитанию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детьми с ОВЗ показало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эффективность,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так как она способствует творческой активности детей.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97561" y="332656"/>
            <a:ext cx="3926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Печенье для птиц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 b="7919"/>
          <a:stretch/>
        </p:blipFill>
        <p:spPr>
          <a:xfrm>
            <a:off x="2346196" y="1412776"/>
            <a:ext cx="4429125" cy="49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2372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Состав: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мука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вода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сырые семечки подсолнечника, корм для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птиц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9055" y="38201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нужно :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формочки для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лепки, для песка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или печенья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трубочка для коктейля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веревочка или ленточка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ножницы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73" y="3284984"/>
            <a:ext cx="4931209" cy="326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0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Муку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смешиваем с водой, до состояние сметаны средней жидкости.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Добавляем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сырые семечки подсолнечника, и все то, что еще у вас имеется под рукой (что будет полезно птичкам).Тщательно перемешиваем.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риготовим тесто, засыпем в него зерна и смешаем до получения однородной массы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"/>
          <a:stretch/>
        </p:blipFill>
        <p:spPr bwMode="auto">
          <a:xfrm>
            <a:off x="2090886" y="1276312"/>
            <a:ext cx="4884137" cy="21335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9228" y="3425932"/>
            <a:ext cx="4928642" cy="322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На поднос выкладываем формочки. Добавляем это «тесто» в формочки (предварительно, внутри нужно смазать тонким слоем растительного масла, чтобы легче извлекать печенье было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Режем трубочку для коктейля на кусочки и вставляем в каждую формочку. После высыхание, можно будет легко продеть ленточку.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diy-moms.ru/wp-content/uploads/2018/02/DSC_173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80" y="3751619"/>
            <a:ext cx="3834308" cy="2575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6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" y="-19532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528311" y="764704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Поднос нужно поставить возле батареи или в теплое, сухое место, чтобы «печенье» подсохло (мы оставили на ночь).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После высыхания, вынимаем из формочек печенье и прикрепляем ленточки! Готово!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Осталось отправиться на прогулку и оставить подарки птичкам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diy-moms.ru/wp-content/uploads/2018/02/DSC_1754-0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7"/>
          <a:stretch/>
        </p:blipFill>
        <p:spPr bwMode="auto">
          <a:xfrm>
            <a:off x="1691680" y="2430220"/>
            <a:ext cx="5940425" cy="3778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9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5715"/>
            <a:ext cx="652534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5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" y="0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8665" y="612844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spc="-100" dirty="0" smtClean="0"/>
              <a:t>Дошкольный </a:t>
            </a:r>
            <a:r>
              <a:rPr lang="ru-RU" sz="2400" b="1" spc="-100" dirty="0"/>
              <a:t>возраст является важнейшим этапом развития и воспитания личности. В этом возрасте формируются самостоятельность мышления, любознательность и познавательный интерес детей, поэтому именно в этот период большую актуальность приобретает воспитание у детей художественного вкуса, формирование творческих умений и осознание ими чувства прекрасного. </a:t>
            </a:r>
            <a:endParaRPr lang="ru-RU" sz="2400" b="1" spc="-100" dirty="0" smtClean="0"/>
          </a:p>
          <a:p>
            <a:pPr indent="457200" algn="just"/>
            <a:r>
              <a:rPr lang="ru-RU" sz="2400" b="1" spc="-100" dirty="0" smtClean="0"/>
              <a:t>Среди </a:t>
            </a:r>
            <a:r>
              <a:rPr lang="ru-RU" sz="2400" b="1" spc="-100" dirty="0"/>
              <a:t>воспитанников детского сада встречаются дети с </a:t>
            </a:r>
            <a:r>
              <a:rPr lang="ru-RU" sz="2400" b="1" spc="-100" dirty="0">
                <a:solidFill>
                  <a:srgbClr val="C00000"/>
                </a:solidFill>
              </a:rPr>
              <a:t>ограниченными возможностями здоровья</a:t>
            </a:r>
            <a:r>
              <a:rPr lang="ru-RU" sz="2400" b="1" spc="-100" dirty="0"/>
              <a:t>. Развитие творческих способностей этих детей требует нестандартного подхода, учета индивидуальных возможностей ребенка. Любое педагогическое воздействие на детей с ОВЗ должно быть не просто педагогическим, а коррекционно – педагогическим, учитывающим не только характер основного дефекта, но и структуру интеллектуальных нарушений. </a:t>
            </a:r>
            <a:endParaRPr lang="ru-RU" sz="2400" b="1" i="1" spc="-100" dirty="0"/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5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" y="0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8665" y="612844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Работа с </a:t>
            </a:r>
            <a:r>
              <a:rPr lang="ru-RU" sz="2400" b="1" dirty="0"/>
              <a:t>нетрадиционными техниками</a:t>
            </a:r>
            <a:r>
              <a:rPr lang="ru-RU" sz="2400" dirty="0"/>
              <a:t>  вызывает радостное настроение, снимает страх перед краской, бумагой, пластилином,  боязнь не справиться с процессом создания. </a:t>
            </a:r>
            <a:endParaRPr lang="ru-RU" sz="2400" i="1" dirty="0"/>
          </a:p>
          <a:p>
            <a:pPr algn="just"/>
            <a:r>
              <a:rPr lang="ru-RU" sz="2400" dirty="0" smtClean="0"/>
              <a:t>Поддержать </a:t>
            </a:r>
            <a:r>
              <a:rPr lang="ru-RU" sz="2400" dirty="0"/>
              <a:t>творческое начало ребенка очень важно, ведь при этом происходит </a:t>
            </a:r>
            <a:endParaRPr lang="ru-RU" sz="2400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 smtClean="0"/>
              <a:t>развитие</a:t>
            </a:r>
            <a:r>
              <a:rPr lang="ru-RU" sz="2400" b="1" dirty="0" smtClean="0"/>
              <a:t> </a:t>
            </a:r>
            <a:r>
              <a:rPr lang="ru-RU" sz="2400" dirty="0" smtClean="0"/>
              <a:t>личности</a:t>
            </a:r>
            <a:r>
              <a:rPr lang="ru-RU" sz="2400" dirty="0"/>
              <a:t>; </a:t>
            </a:r>
            <a:endParaRPr lang="ru-RU" sz="2400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 smtClean="0"/>
              <a:t>развивается</a:t>
            </a:r>
            <a:r>
              <a:rPr lang="ru-RU" sz="2400" b="1" dirty="0" smtClean="0"/>
              <a:t> </a:t>
            </a:r>
            <a:r>
              <a:rPr lang="ru-RU" sz="2400" dirty="0" smtClean="0"/>
              <a:t>интеллект </a:t>
            </a:r>
            <a:r>
              <a:rPr lang="ru-RU" sz="2400" dirty="0"/>
              <a:t>память, воображение, мышление, </a:t>
            </a:r>
            <a:r>
              <a:rPr lang="ru-RU" sz="2400" dirty="0" smtClean="0"/>
              <a:t>речь;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Мелкой моторики рук и тактильного восприятия;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Пространственной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ориентировки на листе бумаги, глазомера, и зрительного восприятия;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Внимания и усидчивости;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Изобразительных навыков и умений, наблюдательности, эстетического восприятия, эмоциональной отзывчивости;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Кроме того, в процессе этой деятельности у дошкольника формируются навыки контроля и самоконтроля.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84855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Художественно-эстетическая деятельность с применением нетрадиционных  материалов и техник способствует развитию у ребенка: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060848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Мелкой моторики рук и тактильного восприятия;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Пространственной ориентировки на листе бумаги, глазомера, и зрительного восприятия;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Внимания и усидчивости;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Изобразительных навыков и умений, наблюдательности, эстетического восприятия, эмоциональной отзывчивости;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Кроме того, в процессе этой деятельности у дошкольника формируются навыки контроля и самоконтроля.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23936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629696" y="980728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Кляксография.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пальчиками,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ладошкой.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воде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Восковые мелки плюс акварель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сыпучими материалами (соль, песок,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крупы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Мятая бумага.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Отпечатки листьев, печать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трафарету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ватными палочками.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пеной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на стекле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мыльными пузырями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Оттиск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пенопластом, пробкой и др.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Лепка из соленого теста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Лепка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кинетического песка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Декупаж.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Пескография и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523" y="185551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Segoe Print" pitchFamily="2" charset="0"/>
              </a:rPr>
              <a:t>В своей работе с детьми с ОВЗ я использую многие  нетрадиционные техники: </a:t>
            </a:r>
            <a:endParaRPr lang="ru-RU" sz="2800" b="1" dirty="0">
              <a:solidFill>
                <a:srgbClr val="C00000"/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" y="23817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0678"/>
            <a:ext cx="6422474" cy="66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0"/>
            <a:ext cx="61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0"/>
            <a:ext cx="521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1000" pressure="0"/>
                    </a14:imgEffect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1" y="-19133"/>
            <a:ext cx="9144000" cy="6858000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9" y="210202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328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Egor</cp:lastModifiedBy>
  <cp:revision>30</cp:revision>
  <dcterms:created xsi:type="dcterms:W3CDTF">2014-07-28T19:48:48Z</dcterms:created>
  <dcterms:modified xsi:type="dcterms:W3CDTF">2019-03-16T18:15:41Z</dcterms:modified>
</cp:coreProperties>
</file>